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01" r:id="rId3"/>
    <p:sldId id="258" r:id="rId4"/>
    <p:sldId id="259" r:id="rId5"/>
    <p:sldId id="260" r:id="rId6"/>
    <p:sldId id="302" r:id="rId7"/>
    <p:sldId id="262" r:id="rId8"/>
    <p:sldId id="263" r:id="rId9"/>
    <p:sldId id="303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04" r:id="rId22"/>
    <p:sldId id="305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264" r:id="rId46"/>
    <p:sldId id="257" r:id="rId47"/>
    <p:sldId id="261" r:id="rId48"/>
    <p:sldId id="266" r:id="rId49"/>
    <p:sldId id="277" r:id="rId50"/>
    <p:sldId id="278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gGDQk8eyOvM+9SdJyDErqbjGSE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B290DA-4FCA-4895-AA82-C895FF139478}">
  <a:tblStyle styleId="{EAB290DA-4FCA-4895-AA82-C895FF13947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AECE6"/>
          </a:solidFill>
        </a:fill>
      </a:tcStyle>
    </a:wholeTbl>
    <a:band1H>
      <a:tcTxStyle/>
      <a:tcStyle>
        <a:tcBdr/>
        <a:fill>
          <a:solidFill>
            <a:srgbClr val="F5D8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5D8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0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3a1d1aaa6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3a1d1aaa6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a1d1aaa6d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3a1d1aaa6d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3a1d1aaa6d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3a1d1aaa6d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a1d1aaa6d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3a1d1aaa6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3a1d1aaa6d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3a1d1aaa6d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3a1d1aaa6d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3a1d1aaa6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a1d1aaa6d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3a1d1aaa6d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a1d1aaa6d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23a1d1aaa6d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3a1d1aaa6d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3a1d1aaa6d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354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8646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20186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909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51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a1d1aaa6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23a1d1aaa6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a1d1aaa6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3a1d1aaa6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>
            <a:spLocks noGrp="1"/>
          </p:cNvSpPr>
          <p:nvPr>
            <p:ph type="title"/>
          </p:nvPr>
        </p:nvSpPr>
        <p:spPr>
          <a:xfrm>
            <a:off x="609600" y="286604"/>
            <a:ext cx="10546080" cy="91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9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5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0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0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6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8" name="Google Shape;28;p5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6" name="Google Shape;36;p5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5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4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5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6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0" name="Google Shape;60;p56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56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2" name="Google Shape;62;p5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7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7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7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57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7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8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8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5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9" name="Google Shape;79;p58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5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49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4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4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49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steps.com/blogs/introduction-time-series-analysis-time-series-forecasting-machine-learning-methods-models" TargetMode="External"/><Relationship Id="rId2" Type="http://schemas.openxmlformats.org/officeDocument/2006/relationships/hyperlink" Target="https://doi.org/10.7941/D1N33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uiltin.com/data-science/time-series-forecasting-pyth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ayannath23@gmail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rajat.nandan.ns@gmail.com" TargetMode="External"/><Relationship Id="rId4" Type="http://schemas.openxmlformats.org/officeDocument/2006/relationships/hyperlink" Target="mailto:rkiranmat@gmail.co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941/D1N33Q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uiltin.com/data-science/time-series-forecasting-python" TargetMode="External"/><Relationship Id="rId4" Type="http://schemas.openxmlformats.org/officeDocument/2006/relationships/hyperlink" Target="https://www.analyticssteps.com/blogs/introduction-time-series-analysis-time-series-forecasting-machine-learning-methods-model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497151" y="5920740"/>
            <a:ext cx="115320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 proposed title: Predicting optimum cooling air supply of room indoor environment using ML techniques</a:t>
            </a:r>
            <a:endParaRPr/>
          </a:p>
        </p:txBody>
      </p:sp>
      <p:sp>
        <p:nvSpPr>
          <p:cNvPr id="102" name="Google Shape;102;p1"/>
          <p:cNvSpPr txBox="1"/>
          <p:nvPr/>
        </p:nvSpPr>
        <p:spPr>
          <a:xfrm>
            <a:off x="1671290" y="1116741"/>
            <a:ext cx="8449254" cy="1077218"/>
          </a:xfrm>
          <a:prstGeom prst="rect">
            <a:avLst/>
          </a:prstGeom>
          <a:solidFill>
            <a:srgbClr val="FBE6C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Predicting energy consumption pattern of HVAC using ML techniques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4334756" y="2828835"/>
            <a:ext cx="6094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Ayan Nath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Ravikiran Anapagaddi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Rajat Nandan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1858" y="5159827"/>
            <a:ext cx="4090512" cy="139714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0"/>
          <p:cNvSpPr txBox="1"/>
          <p:nvPr/>
        </p:nvSpPr>
        <p:spPr>
          <a:xfrm>
            <a:off x="159945" y="1"/>
            <a:ext cx="10270402" cy="5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 filtering </a:t>
            </a:r>
            <a:endParaRPr/>
          </a:p>
        </p:txBody>
      </p:sp>
      <p:pic>
        <p:nvPicPr>
          <p:cNvPr id="197" name="Google Shape;19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16" y="3256359"/>
            <a:ext cx="3907858" cy="1509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 txBox="1"/>
          <p:nvPr/>
        </p:nvSpPr>
        <p:spPr>
          <a:xfrm>
            <a:off x="774286" y="3401008"/>
            <a:ext cx="19570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Hot water flow rate</a:t>
            </a:r>
            <a:endParaRPr/>
          </a:p>
        </p:txBody>
      </p:sp>
      <p:pic>
        <p:nvPicPr>
          <p:cNvPr id="199" name="Google Shape;19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376" y="5216562"/>
            <a:ext cx="3824416" cy="132909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 txBox="1"/>
          <p:nvPr/>
        </p:nvSpPr>
        <p:spPr>
          <a:xfrm>
            <a:off x="-16668" y="5685331"/>
            <a:ext cx="19570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80.2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3.06E-11</a:t>
            </a:r>
            <a:endParaRPr/>
          </a:p>
        </p:txBody>
      </p:sp>
      <p:sp>
        <p:nvSpPr>
          <p:cNvPr id="201" name="Google Shape;201;p10"/>
          <p:cNvSpPr/>
          <p:nvPr/>
        </p:nvSpPr>
        <p:spPr>
          <a:xfrm>
            <a:off x="1723567" y="4817278"/>
            <a:ext cx="231006" cy="47905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406697" y="4733641"/>
            <a:ext cx="30957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the stats and if the </a:t>
            </a:r>
            <a:r>
              <a:rPr lang="en-US"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std is not changed much remove from the list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5856031" y="4804571"/>
            <a:ext cx="276428" cy="48254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3923602" y="4831043"/>
            <a:ext cx="380812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signal has variability. And </a:t>
            </a:r>
            <a:r>
              <a:rPr lang="en-US" sz="12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 not be removed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64295" y="3256359"/>
            <a:ext cx="4090512" cy="15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/>
          <p:nvPr/>
        </p:nvSpPr>
        <p:spPr>
          <a:xfrm>
            <a:off x="4104567" y="5360479"/>
            <a:ext cx="19570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23.207474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0.653814</a:t>
            </a:r>
            <a:endParaRPr/>
          </a:p>
        </p:txBody>
      </p:sp>
      <p:pic>
        <p:nvPicPr>
          <p:cNvPr id="207" name="Google Shape;20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1488" y="3256359"/>
            <a:ext cx="4090512" cy="159270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0"/>
          <p:cNvSpPr txBox="1"/>
          <p:nvPr/>
        </p:nvSpPr>
        <p:spPr>
          <a:xfrm>
            <a:off x="8444474" y="3355337"/>
            <a:ext cx="19570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23.207474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0.653814</a:t>
            </a:r>
            <a:endParaRPr/>
          </a:p>
        </p:txBody>
      </p:sp>
      <p:cxnSp>
        <p:nvCxnSpPr>
          <p:cNvPr id="209" name="Google Shape;209;p10"/>
          <p:cNvCxnSpPr/>
          <p:nvPr/>
        </p:nvCxnSpPr>
        <p:spPr>
          <a:xfrm rot="10800000">
            <a:off x="10248344" y="3163878"/>
            <a:ext cx="0" cy="1592706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0" name="Google Shape;210;p10"/>
          <p:cNvCxnSpPr/>
          <p:nvPr/>
        </p:nvCxnSpPr>
        <p:spPr>
          <a:xfrm rot="10800000">
            <a:off x="8841819" y="3163878"/>
            <a:ext cx="0" cy="1592706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1" name="Google Shape;211;p10"/>
          <p:cNvCxnSpPr/>
          <p:nvPr/>
        </p:nvCxnSpPr>
        <p:spPr>
          <a:xfrm rot="10800000">
            <a:off x="11858069" y="3163878"/>
            <a:ext cx="0" cy="1592706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2" name="Google Shape;212;p10"/>
          <p:cNvCxnSpPr/>
          <p:nvPr/>
        </p:nvCxnSpPr>
        <p:spPr>
          <a:xfrm rot="10800000" flipH="1">
            <a:off x="8841819" y="3988858"/>
            <a:ext cx="1406525" cy="22225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3" name="Google Shape;213;p10"/>
          <p:cNvSpPr txBox="1"/>
          <p:nvPr/>
        </p:nvSpPr>
        <p:spPr>
          <a:xfrm>
            <a:off x="9273712" y="4026598"/>
            <a:ext cx="5427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3*Std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10"/>
          <p:cNvCxnSpPr/>
          <p:nvPr/>
        </p:nvCxnSpPr>
        <p:spPr>
          <a:xfrm rot="10800000" flipH="1">
            <a:off x="10249178" y="3947808"/>
            <a:ext cx="1564451" cy="3463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15" name="Google Shape;215;p10"/>
          <p:cNvSpPr txBox="1"/>
          <p:nvPr/>
        </p:nvSpPr>
        <p:spPr>
          <a:xfrm>
            <a:off x="10681071" y="3997960"/>
            <a:ext cx="5427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3*Std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52772" y="5120008"/>
            <a:ext cx="4239228" cy="149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0"/>
          <p:cNvSpPr txBox="1"/>
          <p:nvPr/>
        </p:nvSpPr>
        <p:spPr>
          <a:xfrm>
            <a:off x="8340905" y="4743883"/>
            <a:ext cx="30957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 removed based on 3*sigma level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>
            <a:off x="10102947" y="4757488"/>
            <a:ext cx="254789" cy="42720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8101488" y="5430590"/>
            <a:ext cx="19570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23.21592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0.555608</a:t>
            </a:r>
            <a:endParaRPr/>
          </a:p>
        </p:txBody>
      </p:sp>
      <p:sp>
        <p:nvSpPr>
          <p:cNvPr id="220" name="Google Shape;220;p10"/>
          <p:cNvSpPr txBox="1"/>
          <p:nvPr/>
        </p:nvSpPr>
        <p:spPr>
          <a:xfrm>
            <a:off x="4939695" y="4188176"/>
            <a:ext cx="19570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Zone3_interior_temp</a:t>
            </a:r>
            <a:endParaRPr/>
          </a:p>
        </p:txBody>
      </p:sp>
      <p:sp>
        <p:nvSpPr>
          <p:cNvPr id="221" name="Google Shape;221;p10"/>
          <p:cNvSpPr txBox="1"/>
          <p:nvPr/>
        </p:nvSpPr>
        <p:spPr>
          <a:xfrm>
            <a:off x="122686" y="5408332"/>
            <a:ext cx="19570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Hot water flow rate</a:t>
            </a:r>
            <a:endParaRPr/>
          </a:p>
        </p:txBody>
      </p:sp>
      <p:sp>
        <p:nvSpPr>
          <p:cNvPr id="222" name="Google Shape;222;p10"/>
          <p:cNvSpPr txBox="1"/>
          <p:nvPr/>
        </p:nvSpPr>
        <p:spPr>
          <a:xfrm>
            <a:off x="3927563" y="5136332"/>
            <a:ext cx="19570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Zone3_interior_temp</a:t>
            </a:r>
            <a:endParaRPr/>
          </a:p>
        </p:txBody>
      </p:sp>
      <p:sp>
        <p:nvSpPr>
          <p:cNvPr id="223" name="Google Shape;223;p10"/>
          <p:cNvSpPr txBox="1"/>
          <p:nvPr/>
        </p:nvSpPr>
        <p:spPr>
          <a:xfrm>
            <a:off x="8444474" y="3163878"/>
            <a:ext cx="19570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Zone3_interior_temp</a:t>
            </a:r>
            <a:endParaRPr/>
          </a:p>
        </p:txBody>
      </p:sp>
      <p:sp>
        <p:nvSpPr>
          <p:cNvPr id="224" name="Google Shape;224;p10"/>
          <p:cNvSpPr txBox="1"/>
          <p:nvPr/>
        </p:nvSpPr>
        <p:spPr>
          <a:xfrm>
            <a:off x="8294224" y="5173903"/>
            <a:ext cx="19570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Zone3_interior_temp</a:t>
            </a:r>
            <a:endParaRPr/>
          </a:p>
        </p:txBody>
      </p:sp>
      <p:sp>
        <p:nvSpPr>
          <p:cNvPr id="225" name="Google Shape;225;p10"/>
          <p:cNvSpPr/>
          <p:nvPr/>
        </p:nvSpPr>
        <p:spPr>
          <a:xfrm>
            <a:off x="4291343" y="1660523"/>
            <a:ext cx="1608485" cy="33616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 txBox="1"/>
          <p:nvPr/>
        </p:nvSpPr>
        <p:spPr>
          <a:xfrm>
            <a:off x="3964674" y="1306429"/>
            <a:ext cx="30957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Resampling data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mins interval</a:t>
            </a:r>
            <a:endParaRPr/>
          </a:p>
        </p:txBody>
      </p:sp>
      <p:pic>
        <p:nvPicPr>
          <p:cNvPr id="227" name="Google Shape;227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4286" y="937180"/>
            <a:ext cx="3010130" cy="2125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0"/>
          <p:cNvSpPr txBox="1"/>
          <p:nvPr/>
        </p:nvSpPr>
        <p:spPr>
          <a:xfrm>
            <a:off x="1101215" y="1858191"/>
            <a:ext cx="19570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Sampling time: 15 mins</a:t>
            </a:r>
            <a:endParaRPr/>
          </a:p>
        </p:txBody>
      </p:sp>
      <p:sp>
        <p:nvSpPr>
          <p:cNvPr id="229" name="Google Shape;229;p10"/>
          <p:cNvSpPr txBox="1"/>
          <p:nvPr/>
        </p:nvSpPr>
        <p:spPr>
          <a:xfrm>
            <a:off x="1019215" y="1304193"/>
            <a:ext cx="19570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Sampling time: 1 min</a:t>
            </a:r>
            <a:endParaRPr/>
          </a:p>
        </p:txBody>
      </p:sp>
      <p:cxnSp>
        <p:nvCxnSpPr>
          <p:cNvPr id="230" name="Google Shape;230;p10"/>
          <p:cNvCxnSpPr/>
          <p:nvPr/>
        </p:nvCxnSpPr>
        <p:spPr>
          <a:xfrm rot="10800000" flipH="1">
            <a:off x="1723567" y="1176950"/>
            <a:ext cx="356177" cy="127243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1" name="Google Shape;231;p10"/>
          <p:cNvCxnSpPr/>
          <p:nvPr/>
        </p:nvCxnSpPr>
        <p:spPr>
          <a:xfrm>
            <a:off x="2279351" y="2113387"/>
            <a:ext cx="228459" cy="183559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32" name="Google Shape;232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32459" y="947994"/>
            <a:ext cx="3010128" cy="212543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0"/>
          <p:cNvSpPr txBox="1"/>
          <p:nvPr/>
        </p:nvSpPr>
        <p:spPr>
          <a:xfrm>
            <a:off x="6504546" y="1814074"/>
            <a:ext cx="19570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Resampling time: 15 mins</a:t>
            </a:r>
            <a:endParaRPr/>
          </a:p>
        </p:txBody>
      </p:sp>
      <p:sp>
        <p:nvSpPr>
          <p:cNvPr id="234" name="Google Shape;234;p10"/>
          <p:cNvSpPr txBox="1"/>
          <p:nvPr/>
        </p:nvSpPr>
        <p:spPr>
          <a:xfrm>
            <a:off x="6422546" y="1260076"/>
            <a:ext cx="19570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Resampling time: 15 mins</a:t>
            </a:r>
            <a:endParaRPr/>
          </a:p>
        </p:txBody>
      </p:sp>
      <p:cxnSp>
        <p:nvCxnSpPr>
          <p:cNvPr id="235" name="Google Shape;235;p10"/>
          <p:cNvCxnSpPr/>
          <p:nvPr/>
        </p:nvCxnSpPr>
        <p:spPr>
          <a:xfrm rot="10800000" flipH="1">
            <a:off x="7126898" y="1132833"/>
            <a:ext cx="356177" cy="127243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6" name="Google Shape;236;p10"/>
          <p:cNvCxnSpPr/>
          <p:nvPr/>
        </p:nvCxnSpPr>
        <p:spPr>
          <a:xfrm>
            <a:off x="7682682" y="2069270"/>
            <a:ext cx="228459" cy="183559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23a1d1aaa6d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285" y="0"/>
            <a:ext cx="6563144" cy="6151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23a1d1aaa6d_1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87" y="262085"/>
            <a:ext cx="3848022" cy="162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3a1d1aaa6d_1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288" y="2014219"/>
            <a:ext cx="3880211" cy="162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3a1d1aaa6d_1_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3287" y="3766353"/>
            <a:ext cx="3880214" cy="162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3a1d1aaa6d_1_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1988" y="262085"/>
            <a:ext cx="3848022" cy="1621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3a1d1aaa6d_1_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71988" y="2112189"/>
            <a:ext cx="3741926" cy="1563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23a1d1aaa6d_1_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71988" y="3806549"/>
            <a:ext cx="3710887" cy="1563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3a1d1aaa6d_1_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80690" y="262085"/>
            <a:ext cx="3949129" cy="166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3a1d1aaa6d_1_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80688" y="2112189"/>
            <a:ext cx="3949129" cy="166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3a1d1aaa6d_1_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49604" y="3962294"/>
            <a:ext cx="3880213" cy="1634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23a1d1aaa6d_1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5314"/>
            <a:ext cx="4187688" cy="176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3a1d1aaa6d_1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033708"/>
            <a:ext cx="4187688" cy="176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3a1d1aaa6d_1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959854"/>
            <a:ext cx="4187688" cy="176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3a1d1aaa6d_1_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89287" y="165314"/>
            <a:ext cx="4187688" cy="176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3a1d1aaa6d_1_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89287" y="2082299"/>
            <a:ext cx="4187688" cy="176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3a1d1aaa6d_1_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89287" y="3931918"/>
            <a:ext cx="4187688" cy="176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3a1d1aaa6d_1_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543235" y="165314"/>
            <a:ext cx="3594532" cy="151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3a1d1aaa6d_1_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78575" y="2082299"/>
            <a:ext cx="3594532" cy="151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3a1d1aaa6d_1_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543235" y="3959853"/>
            <a:ext cx="3594532" cy="151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23a1d1aaa6d_1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6487" y="2486181"/>
            <a:ext cx="4506685" cy="332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3a1d1aaa6d_1_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1280" y="2539038"/>
            <a:ext cx="4594235" cy="338609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3a1d1aaa6d_1_28"/>
          <p:cNvSpPr txBox="1"/>
          <p:nvPr/>
        </p:nvSpPr>
        <p:spPr>
          <a:xfrm>
            <a:off x="159945" y="1"/>
            <a:ext cx="102705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ML models: relation between Exterior temp and HVAC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23a1d1aaa6d_1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816" y="3957201"/>
            <a:ext cx="3856104" cy="2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3a1d1aaa6d_1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6930" y="569020"/>
            <a:ext cx="5573645" cy="320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3a1d1aaa6d_1_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816" y="609599"/>
            <a:ext cx="5573646" cy="3229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23a1d1aaa6d_1_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6930" y="3960441"/>
            <a:ext cx="3509327" cy="223506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3a1d1aaa6d_1_34"/>
          <p:cNvSpPr txBox="1"/>
          <p:nvPr/>
        </p:nvSpPr>
        <p:spPr>
          <a:xfrm>
            <a:off x="159945" y="1"/>
            <a:ext cx="102705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ML models: relation between Exterior temp and HVAC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1281D-1298-F2E6-D8DA-FE4A87A5A6E1}"/>
              </a:ext>
            </a:extLst>
          </p:cNvPr>
          <p:cNvSpPr txBox="1"/>
          <p:nvPr/>
        </p:nvSpPr>
        <p:spPr>
          <a:xfrm>
            <a:off x="1365813" y="931239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C416F-B04C-34A8-FB40-6600BBB8ABA7}"/>
              </a:ext>
            </a:extLst>
          </p:cNvPr>
          <p:cNvSpPr txBox="1"/>
          <p:nvPr/>
        </p:nvSpPr>
        <p:spPr>
          <a:xfrm>
            <a:off x="7144227" y="809181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Model 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23a1d1aaa6d_1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851" y="1740227"/>
            <a:ext cx="3549206" cy="261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3a1d1aaa6d_1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8955" y="1740227"/>
            <a:ext cx="3634747" cy="267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3a1d1aaa6d_1_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40883" y="3810000"/>
            <a:ext cx="3868057" cy="246353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3a1d1aaa6d_1_42"/>
          <p:cNvSpPr txBox="1"/>
          <p:nvPr/>
        </p:nvSpPr>
        <p:spPr>
          <a:xfrm>
            <a:off x="159945" y="1"/>
            <a:ext cx="102705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ML models: relation between Exterior temp and HVAC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3a1d1aaa6d_1_49"/>
          <p:cNvSpPr txBox="1"/>
          <p:nvPr/>
        </p:nvSpPr>
        <p:spPr>
          <a:xfrm>
            <a:off x="159945" y="1"/>
            <a:ext cx="102705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ML models: relation between (Exterior temp, interior temp) and HVAC</a:t>
            </a:r>
            <a:endParaRPr/>
          </a:p>
        </p:txBody>
      </p:sp>
      <p:pic>
        <p:nvPicPr>
          <p:cNvPr id="312" name="Google Shape;312;g23a1d1aaa6d_1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946" y="1944844"/>
            <a:ext cx="4216112" cy="205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3a1d1aaa6d_1_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945" y="3993477"/>
            <a:ext cx="4216112" cy="240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3a1d1aaa6d_1_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1686" y="2339025"/>
            <a:ext cx="4909921" cy="361876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3a1d1aaa6d_1_49"/>
          <p:cNvSpPr/>
          <p:nvPr/>
        </p:nvSpPr>
        <p:spPr>
          <a:xfrm>
            <a:off x="4996543" y="3820886"/>
            <a:ext cx="957900" cy="3375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a1d1aaa6d_1_57"/>
          <p:cNvSpPr txBox="1"/>
          <p:nvPr/>
        </p:nvSpPr>
        <p:spPr>
          <a:xfrm>
            <a:off x="159945" y="1"/>
            <a:ext cx="102705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5000"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ML models: relation between (Exterior temp, interior temp) and HVAC</a:t>
            </a:r>
            <a:endParaRPr/>
          </a:p>
        </p:txBody>
      </p:sp>
      <p:pic>
        <p:nvPicPr>
          <p:cNvPr id="321" name="Google Shape;321;g23a1d1aaa6d_1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760" y="707571"/>
            <a:ext cx="5147584" cy="317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3a1d1aaa6d_1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3174" y="763331"/>
            <a:ext cx="5850335" cy="317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3a1d1aaa6d_1_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29473" y="4155895"/>
            <a:ext cx="6539682" cy="215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a1d1aaa6d_1_64"/>
          <p:cNvSpPr txBox="1"/>
          <p:nvPr/>
        </p:nvSpPr>
        <p:spPr>
          <a:xfrm>
            <a:off x="159945" y="1"/>
            <a:ext cx="102705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ML models: relation between (Exterior temp, interior temp) and HVAC</a:t>
            </a:r>
            <a:endParaRPr/>
          </a:p>
        </p:txBody>
      </p:sp>
      <p:pic>
        <p:nvPicPr>
          <p:cNvPr id="329" name="Google Shape;329;g23a1d1aaa6d_1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945" y="1195021"/>
            <a:ext cx="4474492" cy="240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3a1d1aaa6d_1_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945" y="3604065"/>
            <a:ext cx="4553569" cy="261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3a1d1aaa6d_1_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57256" y="1890291"/>
            <a:ext cx="5381669" cy="3427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A2B7C2-026C-6F62-CEEF-1D6C067EC2DF}"/>
              </a:ext>
            </a:extLst>
          </p:cNvPr>
          <p:cNvSpPr txBox="1"/>
          <p:nvPr/>
        </p:nvSpPr>
        <p:spPr>
          <a:xfrm>
            <a:off x="390102" y="1349497"/>
            <a:ext cx="108543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Energy used by buildings worldwide is over 40%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global energy consumption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Recently multiple building data are available from the diff. sensor data connected to building management systems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ML techniques can be analyzed to evaluate various sensor data and relate with its energy consumption pattern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These data/techniques can help to develop strategies for reducing energy consumption of buildings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DE520D-69FA-58AE-B1E2-9532BFB6100B}"/>
              </a:ext>
            </a:extLst>
          </p:cNvPr>
          <p:cNvSpPr txBox="1">
            <a:spLocks/>
          </p:cNvSpPr>
          <p:nvPr/>
        </p:nvSpPr>
        <p:spPr>
          <a:xfrm>
            <a:off x="159945" y="1"/>
            <a:ext cx="10270402" cy="9345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50" normalizeH="0" baseline="0" noProof="0" dirty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F966E4-0B27-BC14-5EC7-21692267C88C}"/>
              </a:ext>
            </a:extLst>
          </p:cNvPr>
          <p:cNvSpPr txBox="1"/>
          <p:nvPr/>
        </p:nvSpPr>
        <p:spPr>
          <a:xfrm>
            <a:off x="477570" y="4547599"/>
            <a:ext cx="111374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Objective: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want to analyze the energy consumption pattern of building using ML techniques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How to operate the HVACs to provide effective cooling by minimizing the 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210015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3a1d1aaa6d_1_71"/>
          <p:cNvSpPr txBox="1"/>
          <p:nvPr/>
        </p:nvSpPr>
        <p:spPr>
          <a:xfrm>
            <a:off x="1110736" y="1559242"/>
            <a:ext cx="891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of the ML model used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23a1d1aaa6d_1_71"/>
          <p:cNvSpPr txBox="1"/>
          <p:nvPr/>
        </p:nvSpPr>
        <p:spPr>
          <a:xfrm>
            <a:off x="159945" y="1"/>
            <a:ext cx="102705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Extension of ML models </a:t>
            </a:r>
            <a:endParaRPr/>
          </a:p>
        </p:txBody>
      </p:sp>
      <p:pic>
        <p:nvPicPr>
          <p:cNvPr id="338" name="Google Shape;338;g23a1d1aaa6d_1_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758" y="2857156"/>
            <a:ext cx="5369459" cy="302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3a1d1aaa6d_1_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4104" y="2884088"/>
            <a:ext cx="5150835" cy="314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F45B47E-5077-E42A-1307-A74EC6CE74C0}"/>
              </a:ext>
            </a:extLst>
          </p:cNvPr>
          <p:cNvSpPr txBox="1"/>
          <p:nvPr/>
        </p:nvSpPr>
        <p:spPr>
          <a:xfrm>
            <a:off x="473279" y="1229959"/>
            <a:ext cx="1130527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 dependency is an important factor for learning time-series data characteristics.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Suitable models for forecasting time series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Autoregressive Integrated Moving Average 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): It’s a statistical model for time series data analysis or predicting future trends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Moving Average: Uses previous forecast error rather than directly using previous values as in regression.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Exponential Smoothening: forecasting method only for univariate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Long Short-Term Memory (</a:t>
            </a:r>
            <a:r>
              <a:rPr lang="en-US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it’s a variety of Deep neural network model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04CEC-4267-C18E-90FF-15268858F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9945" y="1"/>
            <a:ext cx="10270402" cy="9345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Improvements required to the ML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9EFEF5-40A8-98A9-3CB0-7E8B9EF51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929" y="3429000"/>
            <a:ext cx="5419215" cy="25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3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F45B47E-5077-E42A-1307-A74EC6CE74C0}"/>
              </a:ext>
            </a:extLst>
          </p:cNvPr>
          <p:cNvSpPr txBox="1"/>
          <p:nvPr/>
        </p:nvSpPr>
        <p:spPr>
          <a:xfrm>
            <a:off x="473279" y="1229959"/>
            <a:ext cx="1130527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Sensorless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Air Flow Control in an HVAC System through Deep Learning,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Junseo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Son et. al. Appl. Sci. 2019, 9, 3293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Hong,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Tianzhen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; Luo, Na; Blum, David; Wang,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Zhe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(2022), A three-year building operational performance dataset for informing energy efficiency , Dryad, Dataset, 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https://doi.org/10.7941/D1N33Q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https://www.analyticssteps.com/blogs/introduction-time-series-analysis-time-series-forecasting-machine-learning-methods-models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https://builtin.com/data-science/time-series-forecasting-python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04CEC-4267-C18E-90FF-15268858F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9945" y="1"/>
            <a:ext cx="10270402" cy="9345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699844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3a1d1aaa6d_1_78"/>
          <p:cNvSpPr txBox="1">
            <a:spLocks noGrp="1"/>
          </p:cNvSpPr>
          <p:nvPr>
            <p:ph type="title"/>
          </p:nvPr>
        </p:nvSpPr>
        <p:spPr>
          <a:xfrm>
            <a:off x="571625" y="2186329"/>
            <a:ext cx="10546200" cy="914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58" name="Google Shape;358;g23a1d1aaa6d_1_78"/>
          <p:cNvSpPr txBox="1"/>
          <p:nvPr/>
        </p:nvSpPr>
        <p:spPr>
          <a:xfrm>
            <a:off x="1409173" y="3429000"/>
            <a:ext cx="8342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Ayan Nath: </a:t>
            </a:r>
            <a:r>
              <a:rPr lang="en-US" sz="2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ayannath23@gmail.com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Ravikiran Anapagaddi: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rkiranmat@gmail.com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Rajat Nandan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NS: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rajat.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nandan.ns@gmail.com</a:t>
            </a:r>
            <a:r>
              <a:rPr lang="en-US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904" y="1117392"/>
            <a:ext cx="449580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8"/>
          <p:cNvSpPr txBox="1"/>
          <p:nvPr/>
        </p:nvSpPr>
        <p:spPr>
          <a:xfrm>
            <a:off x="237933" y="317763"/>
            <a:ext cx="65387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Relate Zone temp (18,25,..) 🡪  HVAC-3 flow rate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1387" y="1736092"/>
            <a:ext cx="8421152" cy="4709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9"/>
          <p:cNvPicPr preferRelativeResize="0"/>
          <p:nvPr/>
        </p:nvPicPr>
        <p:blipFill rotWithShape="1">
          <a:blip r:embed="rId3">
            <a:alphaModFix/>
          </a:blip>
          <a:srcRect r="8761"/>
          <a:stretch/>
        </p:blipFill>
        <p:spPr>
          <a:xfrm>
            <a:off x="5569324" y="212558"/>
            <a:ext cx="6448505" cy="638475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9"/>
          <p:cNvSpPr txBox="1"/>
          <p:nvPr/>
        </p:nvSpPr>
        <p:spPr>
          <a:xfrm>
            <a:off x="496837" y="537411"/>
            <a:ext cx="8037094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Target: Predict variation in fan speed forecasting using ML model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 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fan speed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</a:t>
            </a:r>
            <a:r>
              <a:rPr lang="en-US" sz="1800" b="0" i="0" u="none" strike="sng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building occupancy </a:t>
            </a:r>
            <a:r>
              <a:rPr lang="en-US" sz="1800" b="0" i="0" u="none" strike="sng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</a:t>
            </a: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room temp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Activity: Plotting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relating different variables</a:t>
            </a:r>
            <a:endParaRPr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out to remove the missing data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ML model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</p:txBody>
      </p:sp>
      <p:pic>
        <p:nvPicPr>
          <p:cNvPr id="372" name="Google Shape;37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171" y="2556853"/>
            <a:ext cx="6530082" cy="376373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19"/>
          <p:cNvSpPr txBox="1"/>
          <p:nvPr/>
        </p:nvSpPr>
        <p:spPr>
          <a:xfrm rot="-5400000">
            <a:off x="153169" y="5367467"/>
            <a:ext cx="518609" cy="4001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Room temp</a:t>
            </a:r>
            <a:endParaRPr/>
          </a:p>
        </p:txBody>
      </p:sp>
      <p:sp>
        <p:nvSpPr>
          <p:cNvPr id="374" name="Google Shape;374;p19"/>
          <p:cNvSpPr txBox="1"/>
          <p:nvPr/>
        </p:nvSpPr>
        <p:spPr>
          <a:xfrm rot="-5400000">
            <a:off x="134327" y="4678945"/>
            <a:ext cx="518609" cy="4001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Fan speed</a:t>
            </a:r>
            <a:endParaRPr/>
          </a:p>
        </p:txBody>
      </p:sp>
      <p:sp>
        <p:nvSpPr>
          <p:cNvPr id="375" name="Google Shape;375;p19"/>
          <p:cNvSpPr txBox="1"/>
          <p:nvPr/>
        </p:nvSpPr>
        <p:spPr>
          <a:xfrm rot="-5400000">
            <a:off x="143749" y="4110167"/>
            <a:ext cx="518610" cy="4001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Occupant</a:t>
            </a:r>
            <a:endParaRPr/>
          </a:p>
        </p:txBody>
      </p:sp>
      <p:sp>
        <p:nvSpPr>
          <p:cNvPr id="376" name="Google Shape;376;p19"/>
          <p:cNvSpPr txBox="1"/>
          <p:nvPr/>
        </p:nvSpPr>
        <p:spPr>
          <a:xfrm rot="-5400000">
            <a:off x="76187" y="3451462"/>
            <a:ext cx="653734" cy="4001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Outside air temp.</a:t>
            </a:r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328606" y="6172190"/>
            <a:ext cx="25431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Multi-variable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"/>
          <p:cNvSpPr txBox="1">
            <a:spLocks noGrp="1"/>
          </p:cNvSpPr>
          <p:nvPr>
            <p:ph type="title"/>
          </p:nvPr>
        </p:nvSpPr>
        <p:spPr>
          <a:xfrm>
            <a:off x="609600" y="286604"/>
            <a:ext cx="10546080" cy="91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  <p:pic>
        <p:nvPicPr>
          <p:cNvPr id="383" name="Google Shape;383;p20"/>
          <p:cNvPicPr preferRelativeResize="0"/>
          <p:nvPr/>
        </p:nvPicPr>
        <p:blipFill rotWithShape="1">
          <a:blip r:embed="rId3">
            <a:alphaModFix/>
          </a:blip>
          <a:srcRect t="52554"/>
          <a:stretch/>
        </p:blipFill>
        <p:spPr>
          <a:xfrm>
            <a:off x="269875" y="97032"/>
            <a:ext cx="19778436" cy="9114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1"/>
          <p:cNvPicPr preferRelativeResize="0"/>
          <p:nvPr/>
        </p:nvPicPr>
        <p:blipFill rotWithShape="1">
          <a:blip r:embed="rId3">
            <a:alphaModFix/>
          </a:blip>
          <a:srcRect b="77689"/>
          <a:stretch/>
        </p:blipFill>
        <p:spPr>
          <a:xfrm>
            <a:off x="14079" y="259251"/>
            <a:ext cx="12163842" cy="297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1"/>
          <p:cNvPicPr preferRelativeResize="0"/>
          <p:nvPr/>
        </p:nvPicPr>
        <p:blipFill rotWithShape="1">
          <a:blip r:embed="rId3">
            <a:alphaModFix/>
          </a:blip>
          <a:srcRect t="35741" r="1749" b="42778"/>
          <a:stretch/>
        </p:blipFill>
        <p:spPr>
          <a:xfrm>
            <a:off x="0" y="3429000"/>
            <a:ext cx="12173040" cy="291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22"/>
          <p:cNvPicPr preferRelativeResize="0"/>
          <p:nvPr/>
        </p:nvPicPr>
        <p:blipFill rotWithShape="1">
          <a:blip r:embed="rId3">
            <a:alphaModFix/>
          </a:blip>
          <a:srcRect l="77" t="51751" r="1671" b="26768"/>
          <a:stretch/>
        </p:blipFill>
        <p:spPr>
          <a:xfrm>
            <a:off x="9480" y="271857"/>
            <a:ext cx="12173040" cy="291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2"/>
          <p:cNvPicPr preferRelativeResize="0"/>
          <p:nvPr/>
        </p:nvPicPr>
        <p:blipFill rotWithShape="1">
          <a:blip r:embed="rId3">
            <a:alphaModFix/>
          </a:blip>
          <a:srcRect t="79184" r="1749" b="-665"/>
          <a:stretch/>
        </p:blipFill>
        <p:spPr>
          <a:xfrm>
            <a:off x="18960" y="3429000"/>
            <a:ext cx="12173040" cy="291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2"/>
          <p:cNvSpPr/>
          <p:nvPr/>
        </p:nvSpPr>
        <p:spPr>
          <a:xfrm>
            <a:off x="3668112" y="0"/>
            <a:ext cx="1692442" cy="6521116"/>
          </a:xfrm>
          <a:prstGeom prst="rect">
            <a:avLst/>
          </a:prstGeom>
          <a:noFill/>
          <a:ln w="28575" cap="flat" cmpd="sng">
            <a:solidFill>
              <a:srgbClr val="8D41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925" y="1435588"/>
            <a:ext cx="7809219" cy="378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3712" y="4224227"/>
            <a:ext cx="3818439" cy="199222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3"/>
          <p:cNvSpPr txBox="1">
            <a:spLocks noGrp="1"/>
          </p:cNvSpPr>
          <p:nvPr>
            <p:ph type="title"/>
          </p:nvPr>
        </p:nvSpPr>
        <p:spPr>
          <a:xfrm>
            <a:off x="609600" y="286604"/>
            <a:ext cx="10546080" cy="91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/>
        </p:nvSpPr>
        <p:spPr>
          <a:xfrm>
            <a:off x="159945" y="1"/>
            <a:ext cx="10270402" cy="93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Explanation of raw dataset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514255" y="1184158"/>
            <a:ext cx="10133091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years data set* for building is available which includes: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Whole-building and end-use energy consumption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HVAC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 operating conditions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16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ndoor and outdoor environmental parameters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60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ccupant counts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7" name="Google Shape;117;p3"/>
          <p:cNvGraphicFramePr/>
          <p:nvPr/>
        </p:nvGraphicFramePr>
        <p:xfrm>
          <a:off x="1109804" y="3415742"/>
          <a:ext cx="8730100" cy="1874975"/>
        </p:xfrm>
        <a:graphic>
          <a:graphicData uri="http://schemas.openxmlformats.org/drawingml/2006/table">
            <a:tbl>
              <a:tblPr>
                <a:noFill/>
                <a:tableStyleId>{EAB290DA-4FCA-4895-AA82-C895FF139478}</a:tableStyleId>
              </a:tblPr>
              <a:tblGrid>
                <a:gridCol w="176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9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  <a:endParaRPr sz="105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05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 of dataset</a:t>
                      </a:r>
                      <a:endParaRPr/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Sampling frequency</a:t>
                      </a:r>
                      <a:endParaRPr/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50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Energy use data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Miscellaneous electric load for North &amp; South Wing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 min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9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Lighting load for the South Wing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 min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Heating Ventilation and Air Conditioning load for North &amp; South Wing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 min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Outdoor environmental data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air temperature, Outdoor air dew temperature, air relative humidity, solar radiation 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15 min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325"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Indoor environmental data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Cooling, Heating temperature setpoint of Zone *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41+41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 min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Zone temperature of interior, exterior zone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16+51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 min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9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CO2 concentration of each zone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 min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Occupant data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Occupant counts in south half of each floor</a:t>
                      </a:r>
                      <a:endParaRPr/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10min</a:t>
                      </a:r>
                      <a:endParaRPr/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9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Wifi data</a:t>
                      </a:r>
                      <a:endParaRPr/>
                    </a:p>
                  </a:txBody>
                  <a:tcPr marL="2850" marR="2850" marT="28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Wifi connection counts in the different building zones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10min</a:t>
                      </a:r>
                      <a:endParaRPr/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1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HVAC operational data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Roof Top Unit operational characteristics (fan speed, Chilled water temp. etc)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159</a:t>
                      </a:r>
                      <a:endParaRPr/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 min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8" name="Google Shape;118;p3"/>
          <p:cNvSpPr txBox="1"/>
          <p:nvPr/>
        </p:nvSpPr>
        <p:spPr>
          <a:xfrm>
            <a:off x="1109804" y="6454377"/>
            <a:ext cx="102704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*Hong, Tianzhen; Luo, Na; Blum, David; Wang, Zhe (2022), A three-year building operational performance dataset for informing energy efficiency , Dryad, Dataset</a:t>
            </a:r>
            <a:endParaRPr sz="1200" b="0" i="0">
              <a:solidFill>
                <a:srgbClr val="0052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l="9355" t="4538" r="10416"/>
          <a:stretch/>
        </p:blipFill>
        <p:spPr>
          <a:xfrm>
            <a:off x="8941052" y="506203"/>
            <a:ext cx="2562131" cy="2463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24"/>
          <p:cNvGraphicFramePr/>
          <p:nvPr/>
        </p:nvGraphicFramePr>
        <p:xfrm>
          <a:off x="632460" y="1158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{EAB290DA-4FCA-4895-AA82-C895FF139478}</a:tableStyleId>
              </a:tblPr>
              <a:tblGrid>
                <a:gridCol w="74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1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1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2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2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13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2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</a:t>
                      </a:r>
                      <a:endParaRPr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File name</a:t>
                      </a:r>
                      <a:endParaRPr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 name</a:t>
                      </a:r>
                      <a:endParaRPr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data points</a:t>
                      </a:r>
                      <a:endParaRPr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Unit</a:t>
                      </a:r>
                      <a:endParaRPr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Sampling frequency</a:t>
                      </a:r>
                      <a:endParaRPr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Missing rate of the raw data (2018 - 2020)</a:t>
                      </a:r>
                      <a:endParaRPr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 available time period (default is 3 years from 2018 to 2020)</a:t>
                      </a:r>
                      <a:endParaRPr/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325">
                <a:tc rowSpan="2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HVAC operational data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ctr"/>
                </a:tc>
                <a:tc rowSpan="2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hp_hws_temp.csv</a:t>
                      </a:r>
                      <a:endParaRPr sz="800" b="0" i="0" u="none" strike="noStrike" cap="none">
                        <a:solidFill>
                          <a:srgbClr val="ED7D3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Heat pump heating water supply temperature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°F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</a:t>
                      </a:r>
                      <a:endParaRPr sz="800" b="0" i="0" u="none" strike="noStrike" cap="none">
                        <a:solidFill>
                          <a:srgbClr val="ED7D3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supply air temperature setpoint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°F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0.15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supply air temperature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°F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return air temperature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°F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mixed air temperature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°F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outdoor air temperature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°F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filtered supply air flow rate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CFM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outdoor air flow rate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CFM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Apr -- Dec 2020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outdoor air damper position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0.15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economizer setpoint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°F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air pressure static setpoint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psi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0.15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plenum air pressure at floor ** (*: 001, 002, 003, 004; **: gnd_lvl, lvl2)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8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psi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supply fan speed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Roof Top Unit * return fan speed (*: 001, 002, 003, 004)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ED7D3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Heat meter for air source heat pump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mbtuph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0.29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Aug -- Dec 2020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8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Chilled water </a:t>
                      </a:r>
                      <a:endParaRPr sz="800" b="0" i="0" u="none" strike="noStrike" cap="none">
                        <a:solidFill>
                          <a:srgbClr val="ED7D3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Chilled water supply temperature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°F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8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Chilled water return temperature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°F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8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Chilled water fow rate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CFM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0.02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8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Hot water </a:t>
                      </a:r>
                      <a:endParaRPr sz="800" b="0" i="0" u="none" strike="noStrike" cap="none">
                        <a:solidFill>
                          <a:srgbClr val="ED7D3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Hot water supply temperature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°F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0.16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Oct 2019 -- Dec 2020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8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Hot water return temperature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°F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0.16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Hot water fow rate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CFM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0.01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Supply air fan speed </a:t>
                      </a:r>
                      <a:endParaRPr sz="800" b="0" i="0" u="none" strike="noStrike" cap="none">
                        <a:solidFill>
                          <a:srgbClr val="ED7D3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Supply air fan speed of Zone * 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44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0.15-0.23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7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Heating water valve position of Zone * 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51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%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1 min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0.15-0.25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 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0" marR="2850" marT="2850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>
            <a:spLocks noGrp="1"/>
          </p:cNvSpPr>
          <p:nvPr>
            <p:ph type="title"/>
          </p:nvPr>
        </p:nvSpPr>
        <p:spPr>
          <a:xfrm>
            <a:off x="1143370" y="3994951"/>
            <a:ext cx="10058400" cy="432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</a:pPr>
            <a:r>
              <a:rPr lang="en-US" sz="2000"/>
              <a:t>Multivariate Multi-Step Time Series Forecasting Models</a:t>
            </a:r>
            <a:endParaRPr/>
          </a:p>
        </p:txBody>
      </p:sp>
      <p:sp>
        <p:nvSpPr>
          <p:cNvPr id="414" name="Google Shape;414;p25"/>
          <p:cNvSpPr txBox="1"/>
          <p:nvPr/>
        </p:nvSpPr>
        <p:spPr>
          <a:xfrm>
            <a:off x="1143370" y="4427258"/>
            <a:ext cx="99052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https://machinelearningmastery.com/how-to-develop-machine-learning-models-for-multivariate-multi-step-air-pollution-time-series-forecasting/</a:t>
            </a:r>
            <a:endParaRPr/>
          </a:p>
        </p:txBody>
      </p:sp>
      <p:sp>
        <p:nvSpPr>
          <p:cNvPr id="415" name="Google Shape;415;p25"/>
          <p:cNvSpPr txBox="1"/>
          <p:nvPr/>
        </p:nvSpPr>
        <p:spPr>
          <a:xfrm>
            <a:off x="1305018" y="2863022"/>
            <a:ext cx="84404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https://towardsdatascience.com/an-end-to-end-project-on-time-series-analysis-and-forecasting-with-python-4835e6bf050b</a:t>
            </a:r>
            <a:endParaRPr/>
          </a:p>
        </p:txBody>
      </p:sp>
      <p:sp>
        <p:nvSpPr>
          <p:cNvPr id="416" name="Google Shape;416;p25"/>
          <p:cNvSpPr txBox="1"/>
          <p:nvPr/>
        </p:nvSpPr>
        <p:spPr>
          <a:xfrm>
            <a:off x="1143370" y="1320386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Time Series Analysis and Forecasting with Python – single variable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 txBox="1">
            <a:spLocks noGrp="1"/>
          </p:cNvSpPr>
          <p:nvPr>
            <p:ph type="title"/>
          </p:nvPr>
        </p:nvSpPr>
        <p:spPr>
          <a:xfrm>
            <a:off x="366859" y="-634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Sample slides: </a:t>
            </a:r>
            <a:endParaRPr/>
          </a:p>
        </p:txBody>
      </p:sp>
      <p:pic>
        <p:nvPicPr>
          <p:cNvPr id="422" name="Google Shape;4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21" y="1423448"/>
            <a:ext cx="5191127" cy="2501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423448"/>
            <a:ext cx="5690746" cy="295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4133115"/>
            <a:ext cx="4534344" cy="260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/>
        </p:nvSpPr>
        <p:spPr>
          <a:xfrm>
            <a:off x="426317" y="1266649"/>
            <a:ext cx="89184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is missing for some ranges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Some data points were wrong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Temperature set points are not varying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All the HVAC systems are not operating continuously making complexity in the predictions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reaching max values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159945" y="1"/>
            <a:ext cx="10270402" cy="93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Challenges present in the dataset</a:t>
            </a:r>
            <a:endParaRPr/>
          </a:p>
        </p:txBody>
      </p:sp>
      <p:pic>
        <p:nvPicPr>
          <p:cNvPr id="126" name="Google Shape;126;p4" descr="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049" y="2984025"/>
            <a:ext cx="4471750" cy="31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7786556" y="4635350"/>
            <a:ext cx="1715100" cy="369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data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424" y="304800"/>
            <a:ext cx="691740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/>
          <p:nvPr/>
        </p:nvSpPr>
        <p:spPr>
          <a:xfrm>
            <a:off x="2328400" y="600984"/>
            <a:ext cx="3598315" cy="287417"/>
          </a:xfrm>
          <a:prstGeom prst="rect">
            <a:avLst/>
          </a:prstGeom>
          <a:solidFill>
            <a:schemeClr val="accent1">
              <a:alpha val="9803"/>
            </a:schemeClr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4133939" y="600984"/>
            <a:ext cx="5005890" cy="585399"/>
          </a:xfrm>
          <a:prstGeom prst="rect">
            <a:avLst/>
          </a:prstGeom>
          <a:solidFill>
            <a:schemeClr val="accent1">
              <a:alpha val="9803"/>
            </a:schemeClr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057400"/>
            <a:ext cx="12192000" cy="235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414552"/>
            <a:ext cx="12192000" cy="210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624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/>
        </p:nvSpPr>
        <p:spPr>
          <a:xfrm>
            <a:off x="390102" y="1349497"/>
            <a:ext cx="10854302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Worldwide building consumes lot of energy and contributes to emissions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Recently multiple building data are available from the diff. sensor data connected to building management systems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techniques can be analyzed to evaluate various sensor data and relate with its energy consumption pattern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data/techniques can help to develop strategies for reducing energy consumption of buildings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59945" y="1"/>
            <a:ext cx="10270402" cy="93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477570" y="4547599"/>
            <a:ext cx="101330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Objective: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to analyze the energy consumption pattern of building using ML techniques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 txBox="1"/>
          <p:nvPr/>
        </p:nvSpPr>
        <p:spPr>
          <a:xfrm>
            <a:off x="159945" y="1"/>
            <a:ext cx="10270402" cy="593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Visualizing the dataset: Hvac power consumption</a:t>
            </a:r>
            <a:endParaRPr/>
          </a:p>
        </p:txBody>
      </p:sp>
      <p:pic>
        <p:nvPicPr>
          <p:cNvPr id="156" name="Google Shape;1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1212" y="688058"/>
            <a:ext cx="3265988" cy="223624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6"/>
          <p:cNvSpPr txBox="1"/>
          <p:nvPr/>
        </p:nvSpPr>
        <p:spPr>
          <a:xfrm>
            <a:off x="9017251" y="2924299"/>
            <a:ext cx="269868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shows most of the energy consumption in the building is contributed by HVAC system </a:t>
            </a:r>
            <a:endParaRPr/>
          </a:p>
        </p:txBody>
      </p:sp>
      <p:pic>
        <p:nvPicPr>
          <p:cNvPr id="158" name="Google Shape;15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414552"/>
            <a:ext cx="12192000" cy="18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239756"/>
            <a:ext cx="12192000" cy="21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945" y="640435"/>
            <a:ext cx="4436198" cy="15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6"/>
          <p:cNvSpPr txBox="1"/>
          <p:nvPr/>
        </p:nvSpPr>
        <p:spPr>
          <a:xfrm>
            <a:off x="1914378" y="688058"/>
            <a:ext cx="19570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hvac_N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20.331573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14.1183</a:t>
            </a:r>
            <a:endParaRPr/>
          </a:p>
        </p:txBody>
      </p:sp>
      <p:pic>
        <p:nvPicPr>
          <p:cNvPr id="162" name="Google Shape;16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96143" y="672017"/>
            <a:ext cx="4279271" cy="144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/>
        </p:nvSpPr>
        <p:spPr>
          <a:xfrm>
            <a:off x="5907006" y="660558"/>
            <a:ext cx="19570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hvac_S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19.53861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13.117456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8930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11"/>
          <p:cNvGrpSpPr/>
          <p:nvPr/>
        </p:nvGrpSpPr>
        <p:grpSpPr>
          <a:xfrm>
            <a:off x="7392756" y="628740"/>
            <a:ext cx="4200525" cy="4124792"/>
            <a:chOff x="6387821" y="646847"/>
            <a:chExt cx="4200525" cy="4124792"/>
          </a:xfrm>
        </p:grpSpPr>
        <p:pic>
          <p:nvPicPr>
            <p:cNvPr id="242" name="Google Shape;242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821" y="646847"/>
              <a:ext cx="4200525" cy="18087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11"/>
            <p:cNvSpPr txBox="1"/>
            <p:nvPr/>
          </p:nvSpPr>
          <p:spPr>
            <a:xfrm>
              <a:off x="7088864" y="747743"/>
              <a:ext cx="488887" cy="2308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RTU 1</a:t>
              </a:r>
              <a:endParaRPr/>
            </a:p>
          </p:txBody>
        </p:sp>
        <p:sp>
          <p:nvSpPr>
            <p:cNvPr id="244" name="Google Shape;244;p11"/>
            <p:cNvSpPr txBox="1"/>
            <p:nvPr/>
          </p:nvSpPr>
          <p:spPr>
            <a:xfrm>
              <a:off x="7780853" y="762366"/>
              <a:ext cx="488887" cy="2308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RTU 2</a:t>
              </a:r>
              <a:endParaRPr/>
            </a:p>
          </p:txBody>
        </p:sp>
        <p:sp>
          <p:nvSpPr>
            <p:cNvPr id="245" name="Google Shape;245;p11"/>
            <p:cNvSpPr txBox="1"/>
            <p:nvPr/>
          </p:nvSpPr>
          <p:spPr>
            <a:xfrm>
              <a:off x="8492008" y="762366"/>
              <a:ext cx="488887" cy="2308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RTU 3</a:t>
              </a:r>
              <a:endParaRPr/>
            </a:p>
          </p:txBody>
        </p:sp>
        <p:sp>
          <p:nvSpPr>
            <p:cNvPr id="246" name="Google Shape;246;p11"/>
            <p:cNvSpPr txBox="1"/>
            <p:nvPr/>
          </p:nvSpPr>
          <p:spPr>
            <a:xfrm>
              <a:off x="9168757" y="762366"/>
              <a:ext cx="488887" cy="2308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RTU 4</a:t>
              </a:r>
              <a:endParaRPr/>
            </a:p>
          </p:txBody>
        </p:sp>
        <p:pic>
          <p:nvPicPr>
            <p:cNvPr id="247" name="Google Shape;247;p11"/>
            <p:cNvPicPr preferRelativeResize="0"/>
            <p:nvPr/>
          </p:nvPicPr>
          <p:blipFill rotWithShape="1">
            <a:blip r:embed="rId4">
              <a:alphaModFix/>
            </a:blip>
            <a:srcRect t="4198" r="1804" b="7613"/>
            <a:stretch/>
          </p:blipFill>
          <p:spPr>
            <a:xfrm>
              <a:off x="6978497" y="2455614"/>
              <a:ext cx="2862622" cy="2316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11"/>
            <p:cNvSpPr/>
            <p:nvPr/>
          </p:nvSpPr>
          <p:spPr>
            <a:xfrm>
              <a:off x="8269740" y="2455613"/>
              <a:ext cx="711155" cy="2316026"/>
            </a:xfrm>
            <a:prstGeom prst="rect">
              <a:avLst/>
            </a:prstGeom>
            <a:solidFill>
              <a:srgbClr val="FF33CC">
                <a:alpha val="49019"/>
              </a:srgbClr>
            </a:solidFill>
            <a:ln w="15875" cap="flat" cmpd="sng">
              <a:solidFill>
                <a:srgbClr val="A65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9" name="Google Shape;249;p11"/>
          <p:cNvSpPr txBox="1"/>
          <p:nvPr/>
        </p:nvSpPr>
        <p:spPr>
          <a:xfrm>
            <a:off x="159945" y="1"/>
            <a:ext cx="10270402" cy="93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Plan for using ML model</a:t>
            </a:r>
            <a:endParaRPr/>
          </a:p>
        </p:txBody>
      </p:sp>
      <p:pic>
        <p:nvPicPr>
          <p:cNvPr id="250" name="Google Shape;25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9643" y="1913486"/>
            <a:ext cx="5428178" cy="108425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1"/>
          <p:cNvSpPr txBox="1"/>
          <p:nvPr/>
        </p:nvSpPr>
        <p:spPr>
          <a:xfrm>
            <a:off x="780301" y="3410853"/>
            <a:ext cx="60975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Relate energy consumption of HVAC with temp. data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0316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5"/>
          <p:cNvSpPr txBox="1"/>
          <p:nvPr/>
        </p:nvSpPr>
        <p:spPr>
          <a:xfrm>
            <a:off x="473279" y="1229959"/>
            <a:ext cx="11305279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•"/>
            </a:pPr>
            <a:r>
              <a:rPr lang="en-US" sz="1600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Time dependency is an important factor for learning time-series data characteristics. 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Suitable models for forecasting time series data: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Autoregressive Integrated Moving Average (</a:t>
            </a: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ARIMA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): It’s a statistical model for time series data analysis or predicting future trends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Moving Average: Uses previous forecast error rather than directly using previous values as in regression. 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Exponential Smoothening: forecasting method only for univariate data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Long Short-Term Memory (</a:t>
            </a:r>
            <a:r>
              <a:rPr lang="en-US" sz="16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r>
              <a:rPr lang="en-US" sz="16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 it’s a variety of Deep neural network model 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 txBox="1">
            <a:spLocks noGrp="1"/>
          </p:cNvSpPr>
          <p:nvPr>
            <p:ph type="title" idx="4294967295"/>
          </p:nvPr>
        </p:nvSpPr>
        <p:spPr>
          <a:xfrm>
            <a:off x="159945" y="1"/>
            <a:ext cx="10270402" cy="93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Improvements required to the ML model</a:t>
            </a:r>
            <a:endParaRPr/>
          </a:p>
        </p:txBody>
      </p:sp>
      <p:pic>
        <p:nvPicPr>
          <p:cNvPr id="346" name="Google Shape;34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5929" y="3429000"/>
            <a:ext cx="5419215" cy="2597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3640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454" y="2643029"/>
            <a:ext cx="2818709" cy="1668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159945" y="1"/>
            <a:ext cx="10270402" cy="62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Visualizing the dataset: temp. pattern inside the building</a:t>
            </a:r>
            <a:endParaRPr/>
          </a:p>
        </p:txBody>
      </p:sp>
      <p:sp>
        <p:nvSpPr>
          <p:cNvPr id="134" name="Google Shape;134;p5"/>
          <p:cNvSpPr txBox="1"/>
          <p:nvPr/>
        </p:nvSpPr>
        <p:spPr>
          <a:xfrm>
            <a:off x="1214317" y="2692647"/>
            <a:ext cx="19570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cerc_templogger_1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23.245410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1.453204</a:t>
            </a:r>
            <a:endParaRPr/>
          </a:p>
        </p:txBody>
      </p:sp>
      <p:pic>
        <p:nvPicPr>
          <p:cNvPr id="135" name="Google Shape;13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36809" y="627321"/>
            <a:ext cx="4320511" cy="166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1156" y="627321"/>
            <a:ext cx="4320511" cy="166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42066" y="2653188"/>
            <a:ext cx="2815254" cy="1676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11476" y="2643029"/>
            <a:ext cx="2858294" cy="168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20197" y="2653188"/>
            <a:ext cx="2810119" cy="165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7454" y="4545078"/>
            <a:ext cx="2818709" cy="16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42066" y="4547118"/>
            <a:ext cx="2815254" cy="166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32996" y="4561841"/>
            <a:ext cx="2815254" cy="166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320197" y="4545078"/>
            <a:ext cx="2657578" cy="1568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571163" y="2598003"/>
            <a:ext cx="19570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cerc_templogger_2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22.453918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0.899373</a:t>
            </a:r>
            <a:endParaRPr/>
          </a:p>
        </p:txBody>
      </p:sp>
      <p:sp>
        <p:nvSpPr>
          <p:cNvPr id="145" name="Google Shape;145;p5"/>
          <p:cNvSpPr txBox="1"/>
          <p:nvPr/>
        </p:nvSpPr>
        <p:spPr>
          <a:xfrm>
            <a:off x="6640574" y="2411333"/>
            <a:ext cx="19570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cerc_templogger_3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24.305298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1.085630</a:t>
            </a:r>
            <a:endParaRPr/>
          </a:p>
        </p:txBody>
      </p:sp>
      <p:sp>
        <p:nvSpPr>
          <p:cNvPr id="146" name="Google Shape;146;p5"/>
          <p:cNvSpPr txBox="1"/>
          <p:nvPr/>
        </p:nvSpPr>
        <p:spPr>
          <a:xfrm>
            <a:off x="10742374" y="2559265"/>
            <a:ext cx="19570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cerc_templogger_4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23.364826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0.762841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345992" y="4351327"/>
            <a:ext cx="19570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cerc_templogger_9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23.839946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1.020608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4316616" y="4561841"/>
            <a:ext cx="19570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cerc_templogger_10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24.182938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0.970162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7795965" y="4322027"/>
            <a:ext cx="19570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cerc_templogger_11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23.752331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1.158243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10044947" y="4545956"/>
            <a:ext cx="195705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09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cerc_templogger_12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Mean = 22.955122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Std = 1.138486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"/>
          <p:cNvSpPr txBox="1">
            <a:spLocks noGrp="1"/>
          </p:cNvSpPr>
          <p:nvPr>
            <p:ph type="title"/>
          </p:nvPr>
        </p:nvSpPr>
        <p:spPr>
          <a:xfrm>
            <a:off x="609600" y="286604"/>
            <a:ext cx="10546080" cy="914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52" name="Google Shape;352;p17"/>
          <p:cNvSpPr txBox="1"/>
          <p:nvPr/>
        </p:nvSpPr>
        <p:spPr>
          <a:xfrm>
            <a:off x="1041131" y="2149266"/>
            <a:ext cx="10685647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Hong, </a:t>
            </a:r>
            <a:r>
              <a:rPr lang="en-US" sz="16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Tianzhen</a:t>
            </a:r>
            <a:r>
              <a:rPr lang="en-US" sz="16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Luo, Na; Blum, David; Wang, </a:t>
            </a:r>
            <a:r>
              <a:rPr lang="en-US" sz="1600" b="0" i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Zhe</a:t>
            </a:r>
            <a:r>
              <a:rPr lang="en-US" sz="1600" b="0" i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(2022), A three-year building operational performance dataset for informing energy efficiency , Dryad, Dataset, </a:t>
            </a:r>
            <a:r>
              <a:rPr lang="en-US" sz="1600" b="0" i="0" u="sng" dirty="0">
                <a:solidFill>
                  <a:srgbClr val="00527A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https://doi.org/10.7941/D1N33Q</a:t>
            </a:r>
            <a:endParaRPr sz="1600" b="0" i="0" dirty="0">
              <a:solidFill>
                <a:srgbClr val="00527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https://www.analyticssteps.com/blogs/introduction-time-series-analysis-time-series-forecasting-machine-learning-methods-models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https://builtin.com/data-science/time-series-forecasting-python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244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B3E7038-1306-742D-17AC-9445162AD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63" y="2853420"/>
            <a:ext cx="10562697" cy="184993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2DE520D-69FA-58AE-B1E2-9532BFB6100B}"/>
              </a:ext>
            </a:extLst>
          </p:cNvPr>
          <p:cNvSpPr txBox="1">
            <a:spLocks/>
          </p:cNvSpPr>
          <p:nvPr/>
        </p:nvSpPr>
        <p:spPr>
          <a:xfrm>
            <a:off x="163286" y="1"/>
            <a:ext cx="10263720" cy="593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50" normalizeH="0" baseline="0" noProof="0" dirty="0">
                <a:ln>
                  <a:noFill/>
                </a:ln>
                <a:solidFill>
                  <a:srgbClr val="BD582C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Energy consumption pattern of HVAC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31533-2EF1-6F7A-3E1F-3D02E8E5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753" y="4439378"/>
            <a:ext cx="2783504" cy="1907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ADF47B-C373-5D0F-B3F0-35AD77FC3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21" y="753897"/>
            <a:ext cx="10416980" cy="2107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BB9D28-CCA9-9942-472C-AD79A5570F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398" r="31792"/>
          <a:stretch/>
        </p:blipFill>
        <p:spPr>
          <a:xfrm>
            <a:off x="1386395" y="4681778"/>
            <a:ext cx="3039375" cy="14223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B7F7A5-889D-D5E6-CEFD-B82BF0227A66}"/>
              </a:ext>
            </a:extLst>
          </p:cNvPr>
          <p:cNvSpPr txBox="1"/>
          <p:nvPr/>
        </p:nvSpPr>
        <p:spPr>
          <a:xfrm>
            <a:off x="2589638" y="4747655"/>
            <a:ext cx="1955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hvac_N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Mean = 20.331573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Std = 14.1183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77A02A0-9CBF-9A7D-BA1A-B82D374E72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479" r="30129"/>
          <a:stretch/>
        </p:blipFill>
        <p:spPr>
          <a:xfrm>
            <a:off x="4577436" y="4718122"/>
            <a:ext cx="3188796" cy="14447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FEBBD9-74DD-B6BC-9BD8-2F6D1E85FF78}"/>
              </a:ext>
            </a:extLst>
          </p:cNvPr>
          <p:cNvSpPr txBox="1"/>
          <p:nvPr/>
        </p:nvSpPr>
        <p:spPr>
          <a:xfrm>
            <a:off x="5748665" y="4747655"/>
            <a:ext cx="1955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hvac_S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Mean = 19.53861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Std = 13.117456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18384-FDB4-AB81-B463-3FA505025A87}"/>
              </a:ext>
            </a:extLst>
          </p:cNvPr>
          <p:cNvSpPr txBox="1"/>
          <p:nvPr/>
        </p:nvSpPr>
        <p:spPr>
          <a:xfrm>
            <a:off x="8526753" y="240196"/>
            <a:ext cx="3153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 of the energy consumption in the building is contributed by HVAC system </a:t>
            </a:r>
          </a:p>
        </p:txBody>
      </p:sp>
    </p:spTree>
    <p:extLst>
      <p:ext uri="{BB962C8B-B14F-4D97-AF65-F5344CB8AC3E}">
        <p14:creationId xmlns:p14="http://schemas.microsoft.com/office/powerpoint/2010/main" val="103187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/>
        </p:nvSpPr>
        <p:spPr>
          <a:xfrm>
            <a:off x="159945" y="1"/>
            <a:ext cx="10270402" cy="93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Relate the avg  temp &amp; HVAC energy consumtiotion:</a:t>
            </a:r>
            <a:endParaRPr/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6414" y="3054067"/>
            <a:ext cx="4526500" cy="174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086" y="3334104"/>
            <a:ext cx="4526499" cy="174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9086" y="1184426"/>
            <a:ext cx="4526500" cy="174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6414" y="1184426"/>
            <a:ext cx="4526500" cy="1748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2424" y="304800"/>
            <a:ext cx="691740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2301240" y="1107043"/>
            <a:ext cx="3598315" cy="287417"/>
          </a:xfrm>
          <a:prstGeom prst="rect">
            <a:avLst/>
          </a:prstGeom>
          <a:solidFill>
            <a:schemeClr val="accent1">
              <a:alpha val="9803"/>
            </a:schemeClr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4106779" y="1107043"/>
            <a:ext cx="2727158" cy="585399"/>
          </a:xfrm>
          <a:prstGeom prst="rect">
            <a:avLst/>
          </a:prstGeom>
          <a:solidFill>
            <a:schemeClr val="accent1">
              <a:alpha val="9803"/>
            </a:schemeClr>
          </a:solidFill>
          <a:ln w="15875" cap="flat" cmpd="sng">
            <a:solidFill>
              <a:srgbClr val="A65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414552"/>
            <a:ext cx="12192000" cy="1849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196702"/>
            <a:ext cx="12192000" cy="221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878E57D-D343-4573-A537-6098BCCA232A}"/>
              </a:ext>
            </a:extLst>
          </p:cNvPr>
          <p:cNvGrpSpPr/>
          <p:nvPr/>
        </p:nvGrpSpPr>
        <p:grpSpPr>
          <a:xfrm>
            <a:off x="7392756" y="628740"/>
            <a:ext cx="4200525" cy="4124792"/>
            <a:chOff x="6387821" y="646847"/>
            <a:chExt cx="4200525" cy="41247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321519-B54E-33A5-2210-585A35D4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7821" y="646847"/>
              <a:ext cx="4200525" cy="180876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C1828F-4C9A-5023-D264-4BF848BB818A}"/>
                </a:ext>
              </a:extLst>
            </p:cNvPr>
            <p:cNvSpPr txBox="1"/>
            <p:nvPr/>
          </p:nvSpPr>
          <p:spPr>
            <a:xfrm>
              <a:off x="7088864" y="747743"/>
              <a:ext cx="488887" cy="2308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RTU 1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A4C9951-3DD3-95E7-7735-32C18A8BB5F1}"/>
                </a:ext>
              </a:extLst>
            </p:cNvPr>
            <p:cNvSpPr txBox="1"/>
            <p:nvPr/>
          </p:nvSpPr>
          <p:spPr>
            <a:xfrm>
              <a:off x="7780853" y="762366"/>
              <a:ext cx="488887" cy="2308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RTU 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BFAF63-F121-9A5B-B634-9E6AE4BA2E84}"/>
                </a:ext>
              </a:extLst>
            </p:cNvPr>
            <p:cNvSpPr txBox="1"/>
            <p:nvPr/>
          </p:nvSpPr>
          <p:spPr>
            <a:xfrm>
              <a:off x="8492008" y="762366"/>
              <a:ext cx="488887" cy="2308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RTU 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C576D9-914A-E543-1498-DD8092E84715}"/>
                </a:ext>
              </a:extLst>
            </p:cNvPr>
            <p:cNvSpPr txBox="1"/>
            <p:nvPr/>
          </p:nvSpPr>
          <p:spPr>
            <a:xfrm>
              <a:off x="9168757" y="762366"/>
              <a:ext cx="488887" cy="2308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RTU 4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E55F3E-28CE-357B-6F42-44874DEC8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98" r="1804" b="7613"/>
            <a:stretch/>
          </p:blipFill>
          <p:spPr>
            <a:xfrm>
              <a:off x="6978497" y="2455614"/>
              <a:ext cx="2862622" cy="231602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266B3E-EDE8-1084-052D-DC16DD3B5929}"/>
                </a:ext>
              </a:extLst>
            </p:cNvPr>
            <p:cNvSpPr/>
            <p:nvPr/>
          </p:nvSpPr>
          <p:spPr>
            <a:xfrm>
              <a:off x="8269740" y="2455613"/>
              <a:ext cx="1571379" cy="2316026"/>
            </a:xfrm>
            <a:prstGeom prst="rect">
              <a:avLst/>
            </a:prstGeom>
            <a:solidFill>
              <a:srgbClr val="FF33CC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7AF9A850-D163-BC48-6FA4-777EA1ED877D}"/>
              </a:ext>
            </a:extLst>
          </p:cNvPr>
          <p:cNvSpPr txBox="1">
            <a:spLocks/>
          </p:cNvSpPr>
          <p:nvPr/>
        </p:nvSpPr>
        <p:spPr>
          <a:xfrm>
            <a:off x="159945" y="1"/>
            <a:ext cx="10270402" cy="9345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 fan with multiple zone temp’s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630750-1476-84A0-80E7-838B1D2B6B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36" b="20824"/>
          <a:stretch/>
        </p:blipFill>
        <p:spPr>
          <a:xfrm>
            <a:off x="318801" y="1304925"/>
            <a:ext cx="6824950" cy="138764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165828-272E-2A57-A134-20CAB0ED3438}"/>
              </a:ext>
            </a:extLst>
          </p:cNvPr>
          <p:cNvSpPr/>
          <p:nvPr/>
        </p:nvSpPr>
        <p:spPr>
          <a:xfrm>
            <a:off x="1592051" y="2107168"/>
            <a:ext cx="3338262" cy="585399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C04A94-394F-1222-158F-33F2473B278B}"/>
              </a:ext>
            </a:extLst>
          </p:cNvPr>
          <p:cNvSpPr txBox="1"/>
          <p:nvPr/>
        </p:nvSpPr>
        <p:spPr>
          <a:xfrm>
            <a:off x="4965137" y="2209919"/>
            <a:ext cx="7513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Individual zone temp.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8C441DF-A35B-7E50-A55F-07764B41B054}"/>
              </a:ext>
            </a:extLst>
          </p:cNvPr>
          <p:cNvGraphicFramePr>
            <a:graphicFrameLocks noGrp="1"/>
          </p:cNvGraphicFramePr>
          <p:nvPr/>
        </p:nvGraphicFramePr>
        <p:xfrm>
          <a:off x="5203080" y="3198320"/>
          <a:ext cx="1656676" cy="368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676">
                  <a:extLst>
                    <a:ext uri="{9D8B030D-6E8A-4147-A177-3AD203B41FA5}">
                      <a16:colId xmlns:a16="http://schemas.microsoft.com/office/drawing/2014/main" val="418600440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zone_temp_interior.csv</a:t>
                      </a:r>
                      <a:endParaRPr lang="en-US" sz="1100" b="0" i="0" u="none" strike="noStrike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467930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zone_temp_exterior.csv</a:t>
                      </a:r>
                      <a:endParaRPr lang="en-US" sz="11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64969178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681881E-5C89-4870-B4B1-533E5309EDFC}"/>
              </a:ext>
            </a:extLst>
          </p:cNvPr>
          <p:cNvGraphicFramePr>
            <a:graphicFrameLocks noGrp="1"/>
          </p:cNvGraphicFramePr>
          <p:nvPr/>
        </p:nvGraphicFramePr>
        <p:xfrm>
          <a:off x="561720" y="3042572"/>
          <a:ext cx="3800558" cy="11805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0279">
                  <a:extLst>
                    <a:ext uri="{9D8B030D-6E8A-4147-A177-3AD203B41FA5}">
                      <a16:colId xmlns:a16="http://schemas.microsoft.com/office/drawing/2014/main" val="4186004401"/>
                    </a:ext>
                  </a:extLst>
                </a:gridCol>
                <a:gridCol w="1900279">
                  <a:extLst>
                    <a:ext uri="{9D8B030D-6E8A-4147-A177-3AD203B41FA5}">
                      <a16:colId xmlns:a16="http://schemas.microsoft.com/office/drawing/2014/main" val="2225182565"/>
                    </a:ext>
                  </a:extLst>
                </a:gridCol>
              </a:tblGrid>
              <a:tr h="2486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uft_fan_spd.csv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Supply air fan speed of Zone : 1,2,3,4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02918425"/>
                  </a:ext>
                </a:extLst>
              </a:tr>
              <a:tr h="2486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rtu_fan_spd.csv</a:t>
                      </a:r>
                      <a:endParaRPr lang="en-US" sz="11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supply fan speed : 1,2,3,4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return fan speed : 1, 2, 3, 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70540132"/>
                  </a:ext>
                </a:extLst>
              </a:tr>
              <a:tr h="24866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rtu_sa_fr.csv</a:t>
                      </a:r>
                      <a:r>
                        <a:rPr lang="en-US" sz="1100" dirty="0"/>
                        <a:t> </a:t>
                      </a:r>
                      <a:endParaRPr lang="en-US" sz="1100" b="0" i="0" u="none" strike="noStrike" dirty="0">
                        <a:solidFill>
                          <a:srgbClr val="ED7D3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filtered supply air flow rate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46793040"/>
                  </a:ext>
                </a:extLst>
              </a:tr>
              <a:tr h="248661">
                <a:tc>
                  <a:txBody>
                    <a:bodyPr/>
                    <a:lstStyle/>
                    <a:p>
                      <a:r>
                        <a:rPr lang="en-US" sz="1100" dirty="0"/>
                        <a:t>rtu_oa_fr.csv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Calibri" panose="020F0502020204030204" pitchFamily="34" charset="0"/>
                        </a:rPr>
                        <a:t> outdoor air flow rate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64969178"/>
                  </a:ext>
                </a:extLst>
              </a:tr>
            </a:tbl>
          </a:graphicData>
        </a:graphic>
      </p:graphicFrame>
      <p:sp>
        <p:nvSpPr>
          <p:cNvPr id="24" name="Arrow: Down 23">
            <a:extLst>
              <a:ext uri="{FF2B5EF4-FFF2-40B4-BE49-F238E27FC236}">
                <a16:creationId xmlns:a16="http://schemas.microsoft.com/office/drawing/2014/main" id="{BA2F0DF4-EFD9-3082-6634-68F06F84C597}"/>
              </a:ext>
            </a:extLst>
          </p:cNvPr>
          <p:cNvSpPr/>
          <p:nvPr/>
        </p:nvSpPr>
        <p:spPr>
          <a:xfrm rot="16200000">
            <a:off x="4671206" y="3149070"/>
            <a:ext cx="307498" cy="5853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661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1889</Words>
  <Application>Microsoft Office PowerPoint</Application>
  <PresentationFormat>Widescreen</PresentationFormat>
  <Paragraphs>387</Paragraphs>
  <Slides>50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Noto Sans Symbols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Improvements required to the ML model</vt:lpstr>
      <vt:lpstr>References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Multivariate Multi-Step Time Series Forecasting Models</vt:lpstr>
      <vt:lpstr>Sample slides: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Improvements required to the ML model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Nath, Ayan (T SDT IOS-IN)</dc:creator>
  <cp:lastModifiedBy>Anapagaddi, Ravikiran (T SDT IOS-IN)</cp:lastModifiedBy>
  <cp:revision>6</cp:revision>
  <dcterms:created xsi:type="dcterms:W3CDTF">2023-04-16T13:47:03Z</dcterms:created>
  <dcterms:modified xsi:type="dcterms:W3CDTF">2023-04-25T13:27:31Z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2023-04-25T13:27:31Z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06fb147a-2bc5-4e17-8816-56bb32523362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